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7"/>
  </p:notesMasterIdLst>
  <p:sldIdLst>
    <p:sldId id="256" r:id="rId2"/>
    <p:sldId id="290" r:id="rId3"/>
    <p:sldId id="286" r:id="rId4"/>
    <p:sldId id="289" r:id="rId5"/>
    <p:sldId id="257" r:id="rId6"/>
    <p:sldId id="263" r:id="rId7"/>
    <p:sldId id="285" r:id="rId8"/>
    <p:sldId id="264" r:id="rId9"/>
    <p:sldId id="258" r:id="rId10"/>
    <p:sldId id="265" r:id="rId11"/>
    <p:sldId id="267" r:id="rId12"/>
    <p:sldId id="292" r:id="rId13"/>
    <p:sldId id="291" r:id="rId14"/>
    <p:sldId id="294" r:id="rId15"/>
    <p:sldId id="29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79545" autoAdjust="0"/>
  </p:normalViewPr>
  <p:slideViewPr>
    <p:cSldViewPr>
      <p:cViewPr varScale="1">
        <p:scale>
          <a:sx n="50" d="100"/>
          <a:sy n="50" d="100"/>
        </p:scale>
        <p:origin x="-8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F9121-21AB-42D9-BA29-8958654E889C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C0FDB-2563-4D3F-AC09-8AB3A54BE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38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0FDB-2563-4D3F-AC09-8AB3A54BEA9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77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0FDB-2563-4D3F-AC09-8AB3A54BEA9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83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0FDB-2563-4D3F-AC09-8AB3A54BEA9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83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jpeg"/><Relationship Id="rId7" Type="http://schemas.openxmlformats.org/officeDocument/2006/relationships/image" Target="http://lic1.edusite.ru/images/p46_tok.jpg" TargetMode="External"/><Relationship Id="rId12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http://lic1.edusite.ru/images/p46_1223499.jpg" TargetMode="External"/><Relationship Id="rId5" Type="http://schemas.openxmlformats.org/officeDocument/2006/relationships/hyperlink" Target="http://lic1.edusite.ru/p1aa1.html" TargetMode="External"/><Relationship Id="rId10" Type="http://schemas.openxmlformats.org/officeDocument/2006/relationships/image" Target="../media/image12.jpeg"/><Relationship Id="rId4" Type="http://schemas.openxmlformats.org/officeDocument/2006/relationships/image" Target="http://lic1.edusite.ru/images/p46_5958_b.jpg" TargetMode="External"/><Relationship Id="rId9" Type="http://schemas.openxmlformats.org/officeDocument/2006/relationships/image" Target="http://lic1.edusite.ru/images/p46_26-ugroza_30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500694" y="2780929"/>
            <a:ext cx="3286148" cy="33452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Отчётно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–  выборное  собрание</a:t>
            </a:r>
            <a:endParaRPr lang="ru-RU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33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8658"/>
            <a:ext cx="828092" cy="93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SC019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251520" y="6126159"/>
            <a:ext cx="393643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907704" y="260648"/>
            <a:ext cx="6347048" cy="21602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en-US" sz="3200" smtClean="0">
                <a:solidFill>
                  <a:srgbClr val="FF0000"/>
                </a:solidFill>
              </a:rPr>
              <a:t/>
            </a:r>
            <a:br>
              <a:rPr lang="en-US" sz="320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658431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Первичная профсоюзная организация  МКОУ «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Кочубейская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средняя общеобразовательная школа №1»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71473" y="2357430"/>
            <a:ext cx="4786346" cy="37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9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196752"/>
            <a:ext cx="6912768" cy="5256584"/>
          </a:xfrm>
        </p:spPr>
        <p:txBody>
          <a:bodyPr>
            <a:normAutofit fontScale="85000" lnSpcReduction="20000"/>
          </a:bodyPr>
          <a:lstStyle/>
          <a:p>
            <a:r>
              <a:rPr lang="ru-RU" sz="3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Организационная </a:t>
            </a:r>
            <a:r>
              <a:rPr lang="ru-RU" sz="3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</a:p>
          <a:p>
            <a:r>
              <a:rPr lang="ru-RU" sz="3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Коллективный </a:t>
            </a:r>
            <a:r>
              <a:rPr lang="ru-RU" sz="3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договор и его выполнение</a:t>
            </a:r>
          </a:p>
          <a:p>
            <a:r>
              <a:rPr lang="ru-RU" sz="3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культурно-массовых, спортивных и</a:t>
            </a:r>
          </a:p>
          <a:p>
            <a:pPr>
              <a:buNone/>
            </a:pPr>
            <a:r>
              <a:rPr lang="ru-RU" sz="3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оздоровительных </a:t>
            </a:r>
            <a:r>
              <a:rPr lang="ru-RU" sz="3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</a:p>
          <a:p>
            <a:r>
              <a:rPr lang="ru-RU" sz="3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Охрана </a:t>
            </a:r>
            <a:r>
              <a:rPr lang="ru-RU" sz="3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r>
              <a:rPr lang="ru-RU" sz="3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Профсоюзная </a:t>
            </a:r>
            <a:r>
              <a:rPr lang="ru-RU" sz="3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учеба</a:t>
            </a:r>
          </a:p>
          <a:p>
            <a:r>
              <a:rPr lang="ru-RU" sz="3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Финансовые </a:t>
            </a:r>
            <a:r>
              <a:rPr lang="ru-RU" sz="3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</a:p>
          <a:p>
            <a:r>
              <a:rPr lang="ru-RU" sz="3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Выделение </a:t>
            </a:r>
            <a:r>
              <a:rPr lang="ru-RU" sz="3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материальной помощи</a:t>
            </a:r>
          </a:p>
          <a:p>
            <a:r>
              <a:rPr lang="ru-RU" sz="3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Правовая </a:t>
            </a:r>
            <a:r>
              <a:rPr lang="ru-RU" sz="3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защита интересов членов профсоюза</a:t>
            </a:r>
          </a:p>
          <a:p>
            <a:endParaRPr lang="ru-RU" dirty="0"/>
          </a:p>
        </p:txBody>
      </p:sp>
      <p:pic>
        <p:nvPicPr>
          <p:cNvPr id="6" name="Рисунок 5" descr="333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657"/>
            <a:ext cx="828092" cy="9361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19672" y="188640"/>
            <a:ext cx="6408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Тематика  заседаний  Профкома за отчетный период</a:t>
            </a:r>
          </a:p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3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ic1.edusite.ru/images/p46_5958_b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00" y="1320060"/>
            <a:ext cx="2415413" cy="172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lic1.edusite.ru/images/p46_tok.jp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713" y="3442924"/>
            <a:ext cx="1426996" cy="10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lic1.edusite.ru/images/p46_26-ugroza_300.jpg">
            <a:hlinkClick r:id="rId5"/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64" y="4647966"/>
            <a:ext cx="3352016" cy="173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lic1.edusite.ru/images/p46_1223499.jpg">
            <a:hlinkClick r:id="rId5"/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36" y="3098036"/>
            <a:ext cx="1230151" cy="8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685259" y="2420888"/>
            <a:ext cx="514678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антитеррористическая деятельность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пожарная безопасность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охрана труда учащихся, педагогического коллектива, технического персонала</a:t>
            </a:r>
          </a:p>
        </p:txBody>
      </p:sp>
      <p:pic>
        <p:nvPicPr>
          <p:cNvPr id="14" name="Рисунок 13" descr="333_1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866" y="368657"/>
            <a:ext cx="828092" cy="9361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167122" y="188640"/>
            <a:ext cx="658929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Приоритетное направление </a:t>
            </a:r>
          </a:p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аботы Профкома и администрации   – охрана и обеспечение безопасной среды для всех участников образовательного процесса</a:t>
            </a:r>
          </a:p>
          <a:p>
            <a:pPr algn="ctr"/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3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1224136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пк11\Desktop\Профсоюз\Маслен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5286380" cy="3571900"/>
          </a:xfrm>
          <a:prstGeom prst="rect">
            <a:avLst/>
          </a:prstGeom>
          <a:noFill/>
        </p:spPr>
      </p:pic>
      <p:pic>
        <p:nvPicPr>
          <p:cNvPr id="1027" name="Picture 3" descr="C:\Users\пк11\Desktop\Профсоюз\Празд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857232"/>
            <a:ext cx="4214842" cy="4857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42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3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659"/>
            <a:ext cx="1080120" cy="1051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23728" y="548540"/>
            <a:ext cx="4067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80" r="8021" b="15238"/>
          <a:stretch/>
        </p:blipFill>
        <p:spPr>
          <a:xfrm>
            <a:off x="1343517" y="4653136"/>
            <a:ext cx="3588523" cy="1872208"/>
          </a:xfrm>
          <a:prstGeom prst="rect">
            <a:avLst/>
          </a:prstGeom>
        </p:spPr>
      </p:pic>
      <p:pic>
        <p:nvPicPr>
          <p:cNvPr id="8" name="Рисунок 7" descr="C:\Svet^k\Копия Фото0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214554"/>
            <a:ext cx="528641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Svet^k\я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1" y="357166"/>
            <a:ext cx="2786083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Svet^k\телефон\3004200908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3181350"/>
            <a:ext cx="30765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4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d-union05.ru/images/PR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3"/>
            <a:ext cx="43577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00562" y="785794"/>
            <a:ext cx="421484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 профсоюзного PR-движения проводится с целью дальнейшего улучшения и развития информационной работы в Профсоюзе, формирования положительного имиджа Профсоюза, популяризации его деятельности в сфере образования и обществе; укрепления взаимодействия с социальными партнерами, усиления мотивации профсоюзного членства, стимулирования социальной активности членов Профсоюза, а также расширения возможностей организаций и членов Профсоюза по поиску, получению и распространению качественной профсоюзной информации.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 профсоюзного PR-движения призван повысить гласность и эффективность информационной работы выборных профсоюзных органов, профсоюзного актива, а также содействовать обобщению и распространению опыта применения современных информационно-коммуникативных технологий в деятельности профсоюзных организаций, популяризации и укреплению имиджа Профсоюза в обществе.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124744"/>
            <a:ext cx="51845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жизни много хлопот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Надо думать, стремиться и верить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не ждать, что для всех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счастью откроются двери.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Выше нос и не трусь,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Коль стремишься к намеченной цели,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Знай, что есть профсоюз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 поддержит, поймет и оценит.</a:t>
            </a:r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333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440160" cy="1584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401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" descr="98671_html_m7f144ca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3239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1" y="337969"/>
            <a:ext cx="8640961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4" indent="450850"/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Повестка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дня: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Отчет профсоюзного комитета за период с 15.04.2014 г. по 21.04.2017 г.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Отчет контрольно-ревизионной комиссии.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 Выборы председателя профсоюзной организации.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 Выборы профсоюзного комитета.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 Выборы контрольно- ревизионной комиссии.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6. Выборы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делегатов на отчетно0выборную конференцию РПО.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33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659"/>
            <a:ext cx="1440160" cy="162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955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33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008112" cy="1296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565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881590" y="1484784"/>
            <a:ext cx="7650850" cy="4896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Профсоюзной организации: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Защита профессиональных, трудовых, социально – экономических прав и интересов работников, их здоровья, занятости и социального статуса.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социально – экономического положения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Развитие социального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партнерства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Укрепление и развитие профессиональной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солидарности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Взаимопомощь членам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ППО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333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8658"/>
            <a:ext cx="828092" cy="9361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03648" y="368658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«Наша сила в единстве»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10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628800"/>
            <a:ext cx="6984776" cy="453650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Устав профсоюза работников народного образования и науки РФ</a:t>
            </a:r>
          </a:p>
          <a:p>
            <a:pPr lvl="0"/>
            <a:r>
              <a:rPr lang="ru-RU" sz="2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«О профессиональных союзах, их правах и гарантиях деятельности»</a:t>
            </a:r>
          </a:p>
          <a:p>
            <a:pPr lvl="0"/>
            <a:r>
              <a:rPr lang="ru-RU" sz="2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Положение о первичной организации Профсоюза работников народного образования и науки РФ</a:t>
            </a:r>
          </a:p>
          <a:p>
            <a:pPr lvl="0"/>
            <a:r>
              <a:rPr lang="ru-RU" sz="2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Коллективный договор</a:t>
            </a:r>
          </a:p>
          <a:p>
            <a:pPr lvl="0"/>
            <a:r>
              <a:rPr lang="ru-RU" sz="2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Информационный бюллетень «Охрана труда» и другие нормативные акты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 descr="333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2978"/>
            <a:ext cx="828092" cy="9361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19672" y="188640"/>
            <a:ext cx="64087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33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9" y="217659"/>
            <a:ext cx="1219089" cy="12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Владелец\Pictures\Безымянный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9144000" cy="7786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460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91413" y="260391"/>
            <a:ext cx="7213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 профсоюзной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организации</a:t>
            </a:r>
          </a:p>
        </p:txBody>
      </p:sp>
      <p:pic>
        <p:nvPicPr>
          <p:cNvPr id="7" name="Рисунок 6" descr="333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657"/>
            <a:ext cx="828092" cy="9361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34518" y="1414140"/>
            <a:ext cx="3240360" cy="9144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ленские взносы 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1% от заработка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4079862"/>
            <a:ext cx="1944216" cy="208544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>Культурно-массовая и спортивно-массовая работа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35180" y="2058930"/>
            <a:ext cx="2429181" cy="165441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>Организационно-массовая и информационная работа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5132" y="2196449"/>
            <a:ext cx="1968635" cy="136483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>Уставные цели профсоюза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1313" y="3886448"/>
            <a:ext cx="1992454" cy="134275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>Организация отдыха и здоровья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120" y="2988627"/>
            <a:ext cx="1829767" cy="144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трелка вниз 15"/>
          <p:cNvSpPr/>
          <p:nvPr/>
        </p:nvSpPr>
        <p:spPr>
          <a:xfrm>
            <a:off x="4338310" y="2492896"/>
            <a:ext cx="432776" cy="374630"/>
          </a:xfrm>
          <a:prstGeom prst="down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31922" y="4797152"/>
            <a:ext cx="3079663" cy="1457951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>Поддержка членов  профсоюза, ветеранов и молодежи, оплата труда</a:t>
            </a:r>
            <a:endParaRPr lang="ru-RU" sz="2000" dirty="0">
              <a:solidFill>
                <a:schemeClr val="accent1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2500554" y="2966924"/>
            <a:ext cx="1274699" cy="1740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442086" y="2966924"/>
            <a:ext cx="993094" cy="3048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488983" y="3815835"/>
            <a:ext cx="999990" cy="3346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520960" y="3886448"/>
            <a:ext cx="1274698" cy="1934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4" idx="0"/>
          </p:cNvCxnSpPr>
          <p:nvPr/>
        </p:nvCxnSpPr>
        <p:spPr>
          <a:xfrm flipH="1">
            <a:off x="4371754" y="4416363"/>
            <a:ext cx="90074" cy="3807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43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81590" y="1700808"/>
            <a:ext cx="7794866" cy="482453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Председатель Профкома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–   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Гайдарова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С.А.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Организационно-массовая работа – 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Бессалова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Т.Н.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Информационная работа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Захарова Л.Н.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Культурно-массовая и спортивная работа –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Полякова Л.А.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Охрана труда – Гаджиев З.А.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Ревизионная комиссия –  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Гусенов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М.М.,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Свистунова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Работа с молодыми педагогами – Хохлова Н.И.                                 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33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8658"/>
            <a:ext cx="828092" cy="9361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19672" y="476672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 профкома</a:t>
            </a:r>
          </a:p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9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2672</TotalTime>
  <Words>440</Words>
  <Application>Microsoft Office PowerPoint</Application>
  <PresentationFormat>Экран (4:3)</PresentationFormat>
  <Paragraphs>75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онпмог</dc:title>
  <cp:lastModifiedBy>Image&amp;Matros™</cp:lastModifiedBy>
  <cp:revision>133</cp:revision>
  <dcterms:modified xsi:type="dcterms:W3CDTF">2017-11-08T18:25:30Z</dcterms:modified>
</cp:coreProperties>
</file>